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4" r:id="rId3"/>
    <p:sldId id="257" r:id="rId4"/>
    <p:sldId id="258" r:id="rId5"/>
    <p:sldId id="259" r:id="rId6"/>
    <p:sldId id="274" r:id="rId7"/>
    <p:sldId id="260" r:id="rId8"/>
    <p:sldId id="265" r:id="rId9"/>
    <p:sldId id="266" r:id="rId10"/>
    <p:sldId id="267" r:id="rId11"/>
    <p:sldId id="268" r:id="rId12"/>
    <p:sldId id="269" r:id="rId13"/>
    <p:sldId id="262" r:id="rId14"/>
    <p:sldId id="263" r:id="rId15"/>
    <p:sldId id="270" r:id="rId16"/>
    <p:sldId id="264" r:id="rId17"/>
    <p:sldId id="275" r:id="rId18"/>
    <p:sldId id="278" r:id="rId19"/>
    <p:sldId id="271" r:id="rId20"/>
    <p:sldId id="279" r:id="rId21"/>
    <p:sldId id="280" r:id="rId22"/>
    <p:sldId id="272" r:id="rId23"/>
    <p:sldId id="273" r:id="rId24"/>
    <p:sldId id="282" r:id="rId25"/>
    <p:sldId id="283" r:id="rId26"/>
    <p:sldId id="281"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84" d="100"/>
          <a:sy n="84" d="100"/>
        </p:scale>
        <p:origin x="-20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A6747E7-F83E-4E15-91F9-74B448E80F51}" type="datetimeFigureOut">
              <a:rPr lang="en-US" smtClean="0"/>
              <a:t>2/23/15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FF0DBD6-E251-478C-AA03-CEFFAA71AF0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747E7-F83E-4E15-91F9-74B448E80F51}"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747E7-F83E-4E15-91F9-74B448E80F51}"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6747E7-F83E-4E15-91F9-74B448E80F51}"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747E7-F83E-4E15-91F9-74B448E80F51}" type="datetimeFigureOut">
              <a:rPr lang="en-US" smtClean="0"/>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A6747E7-F83E-4E15-91F9-74B448E80F51}" type="datetimeFigureOut">
              <a:rPr lang="en-US" smtClean="0"/>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0DBD6-E251-478C-AA03-CEFFAA71AF0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6747E7-F83E-4E15-91F9-74B448E80F51}" type="datetimeFigureOut">
              <a:rPr lang="en-US" smtClean="0"/>
              <a:t>2/23/15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747E7-F83E-4E15-91F9-74B448E80F51}" type="datetimeFigureOut">
              <a:rPr lang="en-US" smtClean="0"/>
              <a:t>2/23/15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747E7-F83E-4E15-91F9-74B448E80F51}" type="datetimeFigureOut">
              <a:rPr lang="en-US" smtClean="0"/>
              <a:t>2/23/15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A6747E7-F83E-4E15-91F9-74B448E80F51}" type="datetimeFigureOut">
              <a:rPr lang="en-US" smtClean="0"/>
              <a:t>2/23/15</a:t>
            </a:fld>
            <a:endParaRPr lang="en-US"/>
          </a:p>
        </p:txBody>
      </p:sp>
      <p:sp>
        <p:nvSpPr>
          <p:cNvPr id="7" name="Slide Number Placeholder 6"/>
          <p:cNvSpPr>
            <a:spLocks noGrp="1"/>
          </p:cNvSpPr>
          <p:nvPr>
            <p:ph type="sldNum" sz="quarter" idx="12"/>
          </p:nvPr>
        </p:nvSpPr>
        <p:spPr/>
        <p:txBody>
          <a:bodyPr/>
          <a:lstStyle/>
          <a:p>
            <a:fld id="{BFF0DBD6-E251-478C-AA03-CEFFAA71AF0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747E7-F83E-4E15-91F9-74B448E80F51}" type="datetimeFigureOut">
              <a:rPr lang="en-US" smtClean="0"/>
              <a:t>2/23/15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FF0DBD6-E251-478C-AA03-CEFFAA71AF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A6747E7-F83E-4E15-91F9-74B448E80F51}" type="datetimeFigureOut">
              <a:rPr lang="en-US" smtClean="0"/>
              <a:t>2/23/15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FF0DBD6-E251-478C-AA03-CEFFAA71AF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 Id="rId1" Type="http://schemas.microsoft.com/office/2007/relationships/media" Target="../media/media1.WAV"/><Relationship Id="rId2" Type="http://schemas.openxmlformats.org/officeDocument/2006/relationships/audio" Target="../media/media1.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Growing Corn</a:t>
            </a:r>
            <a:endParaRPr lang="en-US" dirty="0"/>
          </a:p>
        </p:txBody>
      </p:sp>
      <p:sp>
        <p:nvSpPr>
          <p:cNvPr id="5" name="Subtitle 4"/>
          <p:cNvSpPr>
            <a:spLocks noGrp="1"/>
          </p:cNvSpPr>
          <p:nvPr>
            <p:ph type="subTitle" idx="1"/>
          </p:nvPr>
        </p:nvSpPr>
        <p:spPr/>
        <p:txBody>
          <a:bodyPr/>
          <a:lstStyle/>
          <a:p>
            <a:r>
              <a:rPr lang="en-US" dirty="0" smtClean="0"/>
              <a:t>Moldova 2015</a:t>
            </a:r>
            <a:endParaRPr lang="en-US" dirty="0"/>
          </a:p>
        </p:txBody>
      </p:sp>
    </p:spTree>
    <p:extLst>
      <p:ext uri="{BB962C8B-B14F-4D97-AF65-F5344CB8AC3E}">
        <p14:creationId xmlns:p14="http://schemas.microsoft.com/office/powerpoint/2010/main" val="2973622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n-US" sz="3200" dirty="0" smtClean="0"/>
              <a:t>Variety Selection… </a:t>
            </a:r>
            <a:r>
              <a:rPr lang="en-US" sz="2700" dirty="0" smtClean="0"/>
              <a:t>Offensive/Defensive</a:t>
            </a:r>
            <a:endParaRPr lang="en-US" sz="2700" dirty="0"/>
          </a:p>
        </p:txBody>
      </p:sp>
      <p:sp>
        <p:nvSpPr>
          <p:cNvPr id="3" name="Content Placeholder 2"/>
          <p:cNvSpPr>
            <a:spLocks noGrp="1"/>
          </p:cNvSpPr>
          <p:nvPr>
            <p:ph idx="1"/>
          </p:nvPr>
        </p:nvSpPr>
        <p:spPr>
          <a:xfrm>
            <a:off x="1043492" y="1828800"/>
            <a:ext cx="6777317" cy="4495800"/>
          </a:xfrm>
          <a:ln>
            <a:solidFill>
              <a:schemeClr val="accent1"/>
            </a:solidFill>
          </a:ln>
        </p:spPr>
        <p:txBody>
          <a:bodyPr>
            <a:normAutofit/>
          </a:bodyPr>
          <a:lstStyle/>
          <a:p>
            <a:pPr marL="68580" indent="0">
              <a:buNone/>
            </a:pPr>
            <a:r>
              <a:rPr lang="en-US" dirty="0" smtClean="0"/>
              <a:t>Offensive Hybrid: </a:t>
            </a:r>
          </a:p>
          <a:p>
            <a:pPr marL="68580" indent="0">
              <a:buNone/>
            </a:pPr>
            <a:r>
              <a:rPr lang="en-US" sz="2200" dirty="0" smtClean="0">
                <a:solidFill>
                  <a:schemeClr val="accent1"/>
                </a:solidFill>
              </a:rPr>
              <a:t>Puts more energy into ear. </a:t>
            </a:r>
          </a:p>
          <a:p>
            <a:pPr marL="68580" indent="0">
              <a:buNone/>
            </a:pPr>
            <a:r>
              <a:rPr lang="en-US" sz="2200" dirty="0" smtClean="0">
                <a:solidFill>
                  <a:schemeClr val="accent1"/>
                </a:solidFill>
              </a:rPr>
              <a:t>Use on high yielding soils, irrigation, high fertility soils.</a:t>
            </a:r>
            <a:endParaRPr lang="en-US" sz="2200" dirty="0">
              <a:solidFill>
                <a:schemeClr val="accent1"/>
              </a:solidFill>
            </a:endParaRPr>
          </a:p>
          <a:p>
            <a:pPr marL="68580" indent="0">
              <a:buNone/>
            </a:pPr>
            <a:endParaRPr lang="en-US" dirty="0" smtClean="0"/>
          </a:p>
          <a:p>
            <a:pPr marL="68580" indent="0">
              <a:buNone/>
            </a:pPr>
            <a:r>
              <a:rPr lang="en-US" dirty="0" smtClean="0"/>
              <a:t>Defensive Hybrid:</a:t>
            </a:r>
          </a:p>
          <a:p>
            <a:pPr marL="68580" indent="0">
              <a:buNone/>
            </a:pPr>
            <a:r>
              <a:rPr lang="en-US" sz="2000" dirty="0" smtClean="0">
                <a:solidFill>
                  <a:schemeClr val="accent1"/>
                </a:solidFill>
              </a:rPr>
              <a:t>Puts more energy into stalk and roots, </a:t>
            </a:r>
          </a:p>
          <a:p>
            <a:pPr marL="68580" indent="0">
              <a:buNone/>
            </a:pPr>
            <a:r>
              <a:rPr lang="en-US" sz="2000" dirty="0">
                <a:solidFill>
                  <a:schemeClr val="accent1"/>
                </a:solidFill>
              </a:rPr>
              <a:t>D</a:t>
            </a:r>
            <a:r>
              <a:rPr lang="en-US" sz="2000" dirty="0" smtClean="0">
                <a:solidFill>
                  <a:schemeClr val="accent1"/>
                </a:solidFill>
              </a:rPr>
              <a:t>efends against tough environmental conditions, such as drought, heat stress or lower producing soils.</a:t>
            </a:r>
            <a:endParaRPr lang="en-US" dirty="0" smtClean="0"/>
          </a:p>
          <a:p>
            <a:pPr marL="68580" indent="0">
              <a:buNone/>
            </a:pPr>
            <a:r>
              <a:rPr lang="en-US" dirty="0" smtClean="0"/>
              <a:t>Most ground and dry summers in Moldova needs a defensive hybrid!</a:t>
            </a:r>
            <a:endParaRPr lang="en-US" dirty="0"/>
          </a:p>
          <a:p>
            <a:pPr marL="68580" indent="0">
              <a:buNone/>
            </a:pPr>
            <a:endParaRPr lang="en-US" dirty="0" smtClean="0"/>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6715208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r>
              <a:rPr lang="en-US" sz="3200" dirty="0" smtClean="0"/>
              <a:t>Variety Selection…</a:t>
            </a:r>
            <a:r>
              <a:rPr lang="en-US" sz="1800" dirty="0" smtClean="0"/>
              <a:t>Other Considerations</a:t>
            </a:r>
            <a:endParaRPr lang="en-US" sz="2700" dirty="0"/>
          </a:p>
        </p:txBody>
      </p:sp>
      <p:sp>
        <p:nvSpPr>
          <p:cNvPr id="3" name="Content Placeholder 2"/>
          <p:cNvSpPr>
            <a:spLocks noGrp="1"/>
          </p:cNvSpPr>
          <p:nvPr>
            <p:ph idx="1"/>
          </p:nvPr>
        </p:nvSpPr>
        <p:spPr>
          <a:xfrm>
            <a:off x="1043492" y="1828800"/>
            <a:ext cx="6777317" cy="4495800"/>
          </a:xfrm>
          <a:ln>
            <a:solidFill>
              <a:schemeClr val="accent1"/>
            </a:solidFill>
          </a:ln>
        </p:spPr>
        <p:txBody>
          <a:bodyPr>
            <a:normAutofit/>
          </a:bodyPr>
          <a:lstStyle/>
          <a:p>
            <a:pPr marL="68580" indent="0">
              <a:buNone/>
            </a:pPr>
            <a:r>
              <a:rPr lang="en-US" dirty="0" smtClean="0"/>
              <a:t>Seedling vigor</a:t>
            </a:r>
          </a:p>
          <a:p>
            <a:pPr marL="68580" indent="0">
              <a:buNone/>
            </a:pPr>
            <a:r>
              <a:rPr lang="en-US" sz="2000" dirty="0" smtClean="0">
                <a:solidFill>
                  <a:schemeClr val="accent1"/>
                </a:solidFill>
              </a:rPr>
              <a:t>No-till versus conventional till.</a:t>
            </a:r>
          </a:p>
          <a:p>
            <a:pPr marL="68580" indent="0">
              <a:buNone/>
            </a:pPr>
            <a:r>
              <a:rPr lang="en-US" dirty="0" smtClean="0"/>
              <a:t>Disease Resistance </a:t>
            </a:r>
          </a:p>
          <a:p>
            <a:pPr marL="68580" indent="0">
              <a:buNone/>
            </a:pPr>
            <a:r>
              <a:rPr lang="en-US" sz="2000" dirty="0" smtClean="0">
                <a:solidFill>
                  <a:schemeClr val="accent1"/>
                </a:solidFill>
              </a:rPr>
              <a:t>Rotation</a:t>
            </a:r>
          </a:p>
          <a:p>
            <a:pPr marL="68580" indent="0">
              <a:buNone/>
            </a:pPr>
            <a:r>
              <a:rPr lang="en-US" dirty="0" smtClean="0"/>
              <a:t>Flex versus Determinate ear type</a:t>
            </a:r>
          </a:p>
          <a:p>
            <a:pPr marL="68580" indent="0">
              <a:buNone/>
            </a:pPr>
            <a:r>
              <a:rPr lang="en-US" sz="2000" dirty="0" smtClean="0">
                <a:solidFill>
                  <a:schemeClr val="accent1"/>
                </a:solidFill>
              </a:rPr>
              <a:t>Determines planting population along with soil productivity.</a:t>
            </a:r>
          </a:p>
          <a:p>
            <a:pPr marL="68580" indent="0">
              <a:buNone/>
            </a:pPr>
            <a:endParaRPr lang="en-US" sz="2000" dirty="0" smtClean="0">
              <a:solidFill>
                <a:schemeClr val="accent1"/>
              </a:solidFill>
            </a:endParaRPr>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419600"/>
            <a:ext cx="2133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845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r>
              <a:rPr lang="en-US" sz="3200" dirty="0" smtClean="0"/>
              <a:t>Variety Selection…</a:t>
            </a:r>
            <a:r>
              <a:rPr lang="en-US" sz="1800" dirty="0" smtClean="0"/>
              <a:t>Other Considerations</a:t>
            </a:r>
            <a:endParaRPr lang="en-US" sz="2700" dirty="0"/>
          </a:p>
        </p:txBody>
      </p:sp>
      <p:sp>
        <p:nvSpPr>
          <p:cNvPr id="3" name="Content Placeholder 2"/>
          <p:cNvSpPr>
            <a:spLocks noGrp="1"/>
          </p:cNvSpPr>
          <p:nvPr>
            <p:ph idx="1"/>
          </p:nvPr>
        </p:nvSpPr>
        <p:spPr>
          <a:xfrm>
            <a:off x="1043492" y="1828800"/>
            <a:ext cx="6777317" cy="4495800"/>
          </a:xfrm>
          <a:ln>
            <a:solidFill>
              <a:schemeClr val="accent1"/>
            </a:solidFill>
          </a:ln>
        </p:spPr>
        <p:txBody>
          <a:bodyPr>
            <a:normAutofit/>
          </a:bodyPr>
          <a:lstStyle/>
          <a:p>
            <a:pPr marL="68580" indent="0">
              <a:buNone/>
            </a:pPr>
            <a:r>
              <a:rPr lang="en-US" dirty="0" smtClean="0"/>
              <a:t>Plant Stature and Leaf Architecture</a:t>
            </a:r>
          </a:p>
          <a:p>
            <a:pPr marL="68580" indent="0">
              <a:buNone/>
            </a:pPr>
            <a:r>
              <a:rPr lang="en-US" sz="2000" dirty="0" smtClean="0">
                <a:solidFill>
                  <a:schemeClr val="accent1"/>
                </a:solidFill>
              </a:rPr>
              <a:t>Short versus Tall, </a:t>
            </a:r>
          </a:p>
          <a:p>
            <a:pPr marL="68580" indent="0">
              <a:buNone/>
            </a:pPr>
            <a:r>
              <a:rPr lang="en-US" sz="2000" dirty="0" smtClean="0">
                <a:solidFill>
                  <a:schemeClr val="accent1"/>
                </a:solidFill>
              </a:rPr>
              <a:t>shade and </a:t>
            </a:r>
            <a:r>
              <a:rPr lang="en-US" sz="2000" dirty="0" err="1" smtClean="0">
                <a:solidFill>
                  <a:schemeClr val="accent1"/>
                </a:solidFill>
              </a:rPr>
              <a:t>standability</a:t>
            </a:r>
            <a:r>
              <a:rPr lang="en-US" sz="2000" dirty="0" smtClean="0">
                <a:solidFill>
                  <a:schemeClr val="accent1"/>
                </a:solidFill>
              </a:rPr>
              <a:t> considerations.</a:t>
            </a:r>
          </a:p>
          <a:p>
            <a:pPr marL="68580" indent="0">
              <a:buNone/>
            </a:pPr>
            <a:endParaRPr lang="en-US" sz="2000" dirty="0" smtClean="0">
              <a:solidFill>
                <a:schemeClr val="accent1"/>
              </a:solidFill>
            </a:endParaRPr>
          </a:p>
          <a:p>
            <a:pPr marL="68580" indent="0">
              <a:buNone/>
            </a:pPr>
            <a:r>
              <a:rPr lang="en-US" dirty="0" smtClean="0"/>
              <a:t>Upright versus Pendulum Leaf habit</a:t>
            </a:r>
          </a:p>
          <a:p>
            <a:pPr marL="68580" indent="0">
              <a:buNone/>
            </a:pPr>
            <a:endParaRPr lang="en-US" dirty="0"/>
          </a:p>
          <a:p>
            <a:pPr marL="68580" indent="0">
              <a:buNone/>
            </a:pPr>
            <a:r>
              <a:rPr lang="en-US" sz="2000" dirty="0" smtClean="0">
                <a:solidFill>
                  <a:schemeClr val="accent1"/>
                </a:solidFill>
              </a:rPr>
              <a:t>Impacts sunlight absorption versus canopy penetration.</a:t>
            </a:r>
            <a:endParaRPr lang="en-US" sz="2000" dirty="0">
              <a:solidFill>
                <a:schemeClr val="accent1"/>
              </a:solidFill>
            </a:endParaRPr>
          </a:p>
          <a:p>
            <a:pPr marL="68580" indent="0">
              <a:buNone/>
            </a:pPr>
            <a:r>
              <a:rPr lang="en-US" sz="2000" dirty="0" smtClean="0">
                <a:solidFill>
                  <a:schemeClr val="accent1"/>
                </a:solidFill>
              </a:rPr>
              <a:t>May have implications if cover crop is broadcast mid to late season in standing corn</a:t>
            </a:r>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33939644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7519" y="3278187"/>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1534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8107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Planting Considerations</a:t>
            </a:r>
            <a:endParaRPr lang="en-US" dirty="0"/>
          </a:p>
        </p:txBody>
      </p:sp>
      <p:sp>
        <p:nvSpPr>
          <p:cNvPr id="3" name="Content Placeholder 2"/>
          <p:cNvSpPr>
            <a:spLocks noGrp="1"/>
          </p:cNvSpPr>
          <p:nvPr>
            <p:ph idx="1"/>
          </p:nvPr>
        </p:nvSpPr>
        <p:spPr/>
        <p:txBody>
          <a:bodyPr/>
          <a:lstStyle/>
          <a:p>
            <a:pPr marL="68580" indent="0">
              <a:buNone/>
            </a:pPr>
            <a:r>
              <a:rPr lang="en-US" dirty="0" smtClean="0"/>
              <a:t>Planting Depth 1.5” to 4” </a:t>
            </a:r>
          </a:p>
          <a:p>
            <a:pPr marL="68580" indent="0">
              <a:buNone/>
            </a:pPr>
            <a:r>
              <a:rPr lang="en-US" dirty="0">
                <a:solidFill>
                  <a:schemeClr val="accent1"/>
                </a:solidFill>
              </a:rPr>
              <a:t>W</a:t>
            </a:r>
            <a:r>
              <a:rPr lang="en-US" dirty="0" smtClean="0">
                <a:solidFill>
                  <a:schemeClr val="accent1"/>
                </a:solidFill>
              </a:rPr>
              <a:t>here is the moisture and heat?</a:t>
            </a:r>
          </a:p>
          <a:p>
            <a:pPr marL="68580" indent="0">
              <a:buNone/>
            </a:pPr>
            <a:r>
              <a:rPr lang="en-US" dirty="0" smtClean="0">
                <a:solidFill>
                  <a:schemeClr val="accent1"/>
                </a:solidFill>
              </a:rPr>
              <a:t>Key to proper nodal root development.</a:t>
            </a:r>
          </a:p>
          <a:p>
            <a:pPr marL="68580" indent="0">
              <a:buNone/>
            </a:pPr>
            <a:r>
              <a:rPr lang="en-US" dirty="0" smtClean="0"/>
              <a:t>50 degrees or higher, at planting depth</a:t>
            </a:r>
          </a:p>
          <a:p>
            <a:pPr marL="68580" indent="0">
              <a:buNone/>
            </a:pPr>
            <a:r>
              <a:rPr lang="en-US" dirty="0" smtClean="0">
                <a:solidFill>
                  <a:schemeClr val="accent1"/>
                </a:solidFill>
              </a:rPr>
              <a:t>(seed can take up moisture below this temp, but will not germinate.)</a:t>
            </a:r>
          </a:p>
          <a:p>
            <a:pPr marL="68580" indent="0">
              <a:buNone/>
            </a:pPr>
            <a:r>
              <a:rPr lang="en-US" dirty="0" smtClean="0"/>
              <a:t>Smooth/crumbly seed bed…no clods</a:t>
            </a:r>
          </a:p>
          <a:p>
            <a:pPr marL="68580" indent="0">
              <a:buNone/>
            </a:pPr>
            <a:r>
              <a:rPr lang="en-US" dirty="0" smtClean="0">
                <a:solidFill>
                  <a:schemeClr val="accent1"/>
                </a:solidFill>
              </a:rPr>
              <a:t>(seed to soil contact for moisture uptake)</a:t>
            </a:r>
            <a:endParaRPr lang="en-US" dirty="0">
              <a:solidFill>
                <a:schemeClr val="accent1"/>
              </a:solidFill>
            </a:endParaRPr>
          </a:p>
        </p:txBody>
      </p:sp>
    </p:spTree>
    <p:extLst>
      <p:ext uri="{BB962C8B-B14F-4D97-AF65-F5344CB8AC3E}">
        <p14:creationId xmlns:p14="http://schemas.microsoft.com/office/powerpoint/2010/main" val="13455619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685800"/>
          </a:xfrm>
        </p:spPr>
        <p:txBody>
          <a:bodyPr>
            <a:normAutofit/>
          </a:bodyPr>
          <a:lstStyle/>
          <a:p>
            <a:r>
              <a:rPr lang="en-US" sz="2400" dirty="0" smtClean="0"/>
              <a:t>Nodal root development and planting depth</a:t>
            </a:r>
            <a:endParaRPr lang="en-US" sz="2400" dirty="0"/>
          </a:p>
        </p:txBody>
      </p:sp>
      <p:sp>
        <p:nvSpPr>
          <p:cNvPr id="5" name="Content Placeholder 4"/>
          <p:cNvSpPr>
            <a:spLocks noGrp="1"/>
          </p:cNvSpPr>
          <p:nvPr>
            <p:ph idx="1"/>
          </p:nvPr>
        </p:nvSpPr>
        <p:spPr/>
        <p:txBody>
          <a:bodyPr/>
          <a:lstStyle/>
          <a:p>
            <a:pPr marL="68580" indent="0">
              <a:buNone/>
            </a:pPr>
            <a:endParaRPr lang="en-US" dirty="0"/>
          </a:p>
          <a:p>
            <a:pPr marL="68580" indent="0">
              <a:buNone/>
            </a:pPr>
            <a:endParaRPr lang="en-US" dirty="0"/>
          </a:p>
        </p:txBody>
      </p:sp>
      <p:pic>
        <p:nvPicPr>
          <p:cNvPr id="7172" name="Picture 4" descr="C:\Users\Leland Miller\Pictures\Figure7PR1009labeledbyrw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752600"/>
            <a:ext cx="6248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374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685800"/>
          </a:xfrm>
        </p:spPr>
        <p:txBody>
          <a:bodyPr>
            <a:normAutofit fontScale="90000"/>
          </a:bodyPr>
          <a:lstStyle/>
          <a:p>
            <a:r>
              <a:rPr lang="en-US" dirty="0" smtClean="0"/>
              <a:t>Planting Thoughts</a:t>
            </a:r>
            <a:endParaRPr lang="en-US" dirty="0"/>
          </a:p>
        </p:txBody>
      </p:sp>
      <p:sp>
        <p:nvSpPr>
          <p:cNvPr id="3" name="Content Placeholder 2"/>
          <p:cNvSpPr>
            <a:spLocks noGrp="1"/>
          </p:cNvSpPr>
          <p:nvPr>
            <p:ph idx="1"/>
          </p:nvPr>
        </p:nvSpPr>
        <p:spPr>
          <a:xfrm>
            <a:off x="1066800" y="1371600"/>
            <a:ext cx="6777317" cy="4876800"/>
          </a:xfrm>
        </p:spPr>
        <p:txBody>
          <a:bodyPr>
            <a:normAutofit/>
          </a:bodyPr>
          <a:lstStyle/>
          <a:p>
            <a:pPr marL="68580" indent="0">
              <a:buNone/>
            </a:pPr>
            <a:r>
              <a:rPr lang="en-US" dirty="0" smtClean="0"/>
              <a:t>Getting a plant off to a good start, is one thing you have control over. And It is half the battle for a high yielding, healthy crop.</a:t>
            </a:r>
          </a:p>
          <a:p>
            <a:pPr marL="68580" indent="0">
              <a:buNone/>
            </a:pPr>
            <a:endParaRPr lang="en-US" dirty="0"/>
          </a:p>
          <a:p>
            <a:pPr marL="68580" indent="0">
              <a:buNone/>
            </a:pPr>
            <a:r>
              <a:rPr lang="en-US" dirty="0" smtClean="0"/>
              <a:t>Planting into soil conditions that are too wet, cold or compacted can haunt the crop all year.</a:t>
            </a:r>
          </a:p>
          <a:p>
            <a:pPr marL="68580" indent="0">
              <a:buNone/>
            </a:pPr>
            <a:endParaRPr lang="en-US" dirty="0"/>
          </a:p>
          <a:p>
            <a:pPr marL="68580" indent="0">
              <a:buNone/>
            </a:pPr>
            <a:r>
              <a:rPr lang="en-US" dirty="0" smtClean="0"/>
              <a:t>Sidewall </a:t>
            </a:r>
          </a:p>
          <a:p>
            <a:pPr marL="68580" indent="0">
              <a:buNone/>
            </a:pPr>
            <a:r>
              <a:rPr lang="en-US" dirty="0" smtClean="0"/>
              <a:t>Compaction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86200"/>
            <a:ext cx="2971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81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20736"/>
          </a:xfrm>
        </p:spPr>
        <p:txBody>
          <a:bodyPr>
            <a:normAutofit fontScale="90000"/>
          </a:bodyPr>
          <a:lstStyle/>
          <a:p>
            <a:pPr marL="68580" indent="0"/>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smtClean="0"/>
              <a:t>Take </a:t>
            </a:r>
            <a:r>
              <a:rPr lang="en-US" sz="2700" dirty="0"/>
              <a:t>no short cuts with the corn planter. Get it tuned and ready well before planting time.</a:t>
            </a:r>
            <a:br>
              <a:rPr lang="en-US" sz="2700" dirty="0"/>
            </a:br>
            <a:r>
              <a:rPr lang="en-US" sz="2700" dirty="0"/>
              <a:t/>
            </a:r>
            <a:br>
              <a:rPr lang="en-US" sz="2700" dirty="0"/>
            </a:br>
            <a:r>
              <a:rPr lang="en-US" sz="2700" dirty="0"/>
              <a:t>There may only be 8 or 10 days all year that are ideal for planting, make sure you are ready on every one of those days.</a:t>
            </a: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33400"/>
            <a:ext cx="36576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8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106924"/>
          </a:xfrm>
        </p:spPr>
        <p:txBody>
          <a:bodyPr>
            <a:normAutofit/>
          </a:bodyPr>
          <a:lstStyle/>
          <a:p>
            <a:pPr marL="0" indent="0">
              <a:buNone/>
            </a:pPr>
            <a:r>
              <a:rPr lang="en-US" sz="3200" dirty="0" smtClean="0">
                <a:solidFill>
                  <a:schemeClr val="accent1"/>
                </a:solidFill>
              </a:rPr>
              <a:t>Nutrient Needs</a:t>
            </a:r>
            <a:endParaRPr lang="en-US" sz="3200" dirty="0">
              <a:solidFill>
                <a:schemeClr val="accent1"/>
              </a:solidFill>
            </a:endParaRPr>
          </a:p>
        </p:txBody>
      </p:sp>
      <p:pic>
        <p:nvPicPr>
          <p:cNvPr id="13316" name="Picture 4" descr="C:\Users\Leland Miller\AppData\Local\Microsoft\Windows\Temporary Internet Files\Content.IE5\O98L0J9L\MP90044458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735324"/>
            <a:ext cx="30480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9" name="Picture 7" descr="C:\Users\Leland Miller\AppData\Local\Microsoft\Windows\Temporary Internet Files\Content.IE5\93O0M9X1\MC91021637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0775" y="3735323"/>
            <a:ext cx="4362450" cy="2741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MS910219270[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8643" y="3125724"/>
            <a:ext cx="609600" cy="609600"/>
          </a:xfrm>
          <a:prstGeom prst="rect">
            <a:avLst/>
          </a:prstGeom>
        </p:spPr>
      </p:pic>
      <p:pic>
        <p:nvPicPr>
          <p:cNvPr id="13324" name="Picture 12" descr="C:\Users\Leland Miller\AppData\Local\Microsoft\Windows\Temporary Internet Files\Content.IE5\5X2D9Z9K\MP900227534[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6298" y="408710"/>
            <a:ext cx="2390775" cy="3354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6" name="Picture 14" descr="C:\Users\Leland Miller\AppData\Local\Microsoft\Windows\Temporary Internet Files\Content.IE5\5X2D9Z9K\MP90042434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86" y="3763033"/>
            <a:ext cx="3149586" cy="23192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7" name="Picture 15" descr="C:\Users\Leland Miller\AppData\Local\Microsoft\Windows\Temporary Internet Files\Content.IE5\O98L0J9L\MP90044339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598" y="2163906"/>
            <a:ext cx="3850699" cy="15991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28" name="Picture 16" descr="C:\Users\Leland Miller\AppData\Local\Microsoft\Windows\Temporary Internet Files\Content.IE5\5X2D9Z9K\MP90044414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387" y="1447800"/>
            <a:ext cx="2920985" cy="23334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201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28"/>
                                        </p:tgtEl>
                                        <p:attrNameLst>
                                          <p:attrName>style.visibility</p:attrName>
                                        </p:attrNameLst>
                                      </p:cBhvr>
                                      <p:to>
                                        <p:strVal val="visible"/>
                                      </p:to>
                                    </p:set>
                                    <p:animEffect transition="in" filter="wheel(1)">
                                      <p:cBhvr>
                                        <p:cTn id="7" dur="2000"/>
                                        <p:tgtEl>
                                          <p:spTgt spid="133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27"/>
                                        </p:tgtEl>
                                        <p:attrNameLst>
                                          <p:attrName>style.visibility</p:attrName>
                                        </p:attrNameLst>
                                      </p:cBhvr>
                                      <p:to>
                                        <p:strVal val="visible"/>
                                      </p:to>
                                    </p:set>
                                    <p:animEffect transition="in" filter="wipe(down)">
                                      <p:cBhvr>
                                        <p:cTn id="12" dur="500"/>
                                        <p:tgtEl>
                                          <p:spTgt spid="133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circle(in)">
                                      <p:cBhvr>
                                        <p:cTn id="17" dur="2000"/>
                                        <p:tgtEl>
                                          <p:spTgt spid="133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326"/>
                                        </p:tgtEl>
                                        <p:attrNameLst>
                                          <p:attrName>style.visibility</p:attrName>
                                        </p:attrNameLst>
                                      </p:cBhvr>
                                      <p:to>
                                        <p:strVal val="visible"/>
                                      </p:to>
                                    </p:set>
                                    <p:animEffect transition="in" filter="barn(inVertical)">
                                      <p:cBhvr>
                                        <p:cTn id="22" dur="500"/>
                                        <p:tgtEl>
                                          <p:spTgt spid="133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wheel(1)">
                                      <p:cBhvr>
                                        <p:cTn id="27" dur="2000"/>
                                        <p:tgtEl>
                                          <p:spTgt spid="1331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3316"/>
                                        </p:tgtEl>
                                        <p:attrNameLst>
                                          <p:attrName>style.visibility</p:attrName>
                                        </p:attrNameLst>
                                      </p:cBhvr>
                                      <p:to>
                                        <p:strVal val="visible"/>
                                      </p:to>
                                    </p:set>
                                    <p:animEffect transition="in" filter="wipe(down)">
                                      <p:cBhvr>
                                        <p:cTn id="32" dur="580">
                                          <p:stCondLst>
                                            <p:cond delay="0"/>
                                          </p:stCondLst>
                                        </p:cTn>
                                        <p:tgtEl>
                                          <p:spTgt spid="13316"/>
                                        </p:tgtEl>
                                      </p:cBhvr>
                                    </p:animEffect>
                                    <p:anim calcmode="lin" valueType="num">
                                      <p:cBhvr>
                                        <p:cTn id="33" dur="1822" tmFilter="0,0; 0.14,0.36; 0.43,0.73; 0.71,0.91; 1.0,1.0">
                                          <p:stCondLst>
                                            <p:cond delay="0"/>
                                          </p:stCondLst>
                                        </p:cTn>
                                        <p:tgtEl>
                                          <p:spTgt spid="1331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331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331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331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3316"/>
                                        </p:tgtEl>
                                        <p:attrNameLst>
                                          <p:attrName>ppt_y</p:attrName>
                                        </p:attrNameLst>
                                      </p:cBhvr>
                                      <p:tavLst>
                                        <p:tav tm="0" fmla="#ppt_y-sin(pi*$)/81">
                                          <p:val>
                                            <p:fltVal val="0"/>
                                          </p:val>
                                        </p:tav>
                                        <p:tav tm="100000">
                                          <p:val>
                                            <p:fltVal val="1"/>
                                          </p:val>
                                        </p:tav>
                                      </p:tavLst>
                                    </p:anim>
                                    <p:animScale>
                                      <p:cBhvr>
                                        <p:cTn id="38" dur="26">
                                          <p:stCondLst>
                                            <p:cond delay="650"/>
                                          </p:stCondLst>
                                        </p:cTn>
                                        <p:tgtEl>
                                          <p:spTgt spid="13316"/>
                                        </p:tgtEl>
                                      </p:cBhvr>
                                      <p:to x="100000" y="60000"/>
                                    </p:animScale>
                                    <p:animScale>
                                      <p:cBhvr>
                                        <p:cTn id="39" dur="166" decel="50000">
                                          <p:stCondLst>
                                            <p:cond delay="676"/>
                                          </p:stCondLst>
                                        </p:cTn>
                                        <p:tgtEl>
                                          <p:spTgt spid="13316"/>
                                        </p:tgtEl>
                                      </p:cBhvr>
                                      <p:to x="100000" y="100000"/>
                                    </p:animScale>
                                    <p:animScale>
                                      <p:cBhvr>
                                        <p:cTn id="40" dur="26">
                                          <p:stCondLst>
                                            <p:cond delay="1312"/>
                                          </p:stCondLst>
                                        </p:cTn>
                                        <p:tgtEl>
                                          <p:spTgt spid="13316"/>
                                        </p:tgtEl>
                                      </p:cBhvr>
                                      <p:to x="100000" y="80000"/>
                                    </p:animScale>
                                    <p:animScale>
                                      <p:cBhvr>
                                        <p:cTn id="41" dur="166" decel="50000">
                                          <p:stCondLst>
                                            <p:cond delay="1338"/>
                                          </p:stCondLst>
                                        </p:cTn>
                                        <p:tgtEl>
                                          <p:spTgt spid="13316"/>
                                        </p:tgtEl>
                                      </p:cBhvr>
                                      <p:to x="100000" y="100000"/>
                                    </p:animScale>
                                    <p:animScale>
                                      <p:cBhvr>
                                        <p:cTn id="42" dur="26">
                                          <p:stCondLst>
                                            <p:cond delay="1642"/>
                                          </p:stCondLst>
                                        </p:cTn>
                                        <p:tgtEl>
                                          <p:spTgt spid="13316"/>
                                        </p:tgtEl>
                                      </p:cBhvr>
                                      <p:to x="100000" y="90000"/>
                                    </p:animScale>
                                    <p:animScale>
                                      <p:cBhvr>
                                        <p:cTn id="43" dur="166" decel="50000">
                                          <p:stCondLst>
                                            <p:cond delay="1668"/>
                                          </p:stCondLst>
                                        </p:cTn>
                                        <p:tgtEl>
                                          <p:spTgt spid="13316"/>
                                        </p:tgtEl>
                                      </p:cBhvr>
                                      <p:to x="100000" y="100000"/>
                                    </p:animScale>
                                    <p:animScale>
                                      <p:cBhvr>
                                        <p:cTn id="44" dur="26">
                                          <p:stCondLst>
                                            <p:cond delay="1808"/>
                                          </p:stCondLst>
                                        </p:cTn>
                                        <p:tgtEl>
                                          <p:spTgt spid="13316"/>
                                        </p:tgtEl>
                                      </p:cBhvr>
                                      <p:to x="100000" y="95000"/>
                                    </p:animScale>
                                    <p:animScale>
                                      <p:cBhvr>
                                        <p:cTn id="45" dur="166" decel="50000">
                                          <p:stCondLst>
                                            <p:cond delay="1834"/>
                                          </p:stCondLst>
                                        </p:cTn>
                                        <p:tgtEl>
                                          <p:spTgt spid="133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685800"/>
          </a:xfrm>
        </p:spPr>
        <p:txBody>
          <a:bodyPr>
            <a:normAutofit fontScale="90000"/>
          </a:bodyPr>
          <a:lstStyle/>
          <a:p>
            <a:r>
              <a:rPr lang="en-US" dirty="0" smtClean="0"/>
              <a:t>Nutrient Requirements</a:t>
            </a:r>
            <a:endParaRPr lang="en-US" dirty="0"/>
          </a:p>
        </p:txBody>
      </p:sp>
      <p:sp>
        <p:nvSpPr>
          <p:cNvPr id="3" name="Content Placeholder 2"/>
          <p:cNvSpPr>
            <a:spLocks noGrp="1"/>
          </p:cNvSpPr>
          <p:nvPr>
            <p:ph idx="1"/>
          </p:nvPr>
        </p:nvSpPr>
        <p:spPr>
          <a:xfrm>
            <a:off x="1066800" y="1371600"/>
            <a:ext cx="6777317" cy="4876800"/>
          </a:xfrm>
        </p:spPr>
        <p:txBody>
          <a:bodyPr>
            <a:normAutofit/>
          </a:bodyPr>
          <a:lstStyle/>
          <a:p>
            <a:pPr marL="68580" indent="0">
              <a:buNone/>
            </a:pPr>
            <a:r>
              <a:rPr lang="en-US" b="1" dirty="0" smtClean="0"/>
              <a:t>The Most Important: pH (Lime) </a:t>
            </a:r>
            <a:endParaRPr lang="en-US" dirty="0"/>
          </a:p>
          <a:p>
            <a:pPr marL="68580" indent="0">
              <a:buNone/>
            </a:pPr>
            <a:r>
              <a:rPr lang="en-US" dirty="0" smtClean="0"/>
              <a:t>pH determines availability of all the nutrients. </a:t>
            </a:r>
          </a:p>
          <a:p>
            <a:pPr marL="68580" indent="0">
              <a:buNone/>
            </a:pPr>
            <a:r>
              <a:rPr lang="en-US" dirty="0" smtClean="0"/>
              <a:t>Ideal Range for corn 6.5-7.0</a:t>
            </a:r>
            <a:endParaRPr lang="en-US" dirty="0"/>
          </a:p>
          <a:p>
            <a:pPr marL="68580"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05200"/>
            <a:ext cx="42672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14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The Most Important Thing You Need to Learn at This Seminar!</a:t>
            </a:r>
            <a:endParaRPr lang="en-US" dirty="0"/>
          </a:p>
        </p:txBody>
      </p:sp>
      <p:sp>
        <p:nvSpPr>
          <p:cNvPr id="5" name="Content Placeholder 2"/>
          <p:cNvSpPr>
            <a:spLocks noGrp="1"/>
          </p:cNvSpPr>
          <p:nvPr>
            <p:ph idx="1"/>
          </p:nvPr>
        </p:nvSpPr>
        <p:spPr/>
        <p:txBody>
          <a:bodyPr/>
          <a:lstStyle/>
          <a:p>
            <a:r>
              <a:rPr lang="en-US" dirty="0"/>
              <a:t>“As to the methods there may be a million and then some, but principles are few. The man who grasps principles can successfully select his own methods. The man who tries methods, ignoring principles, is sure to have trouble.</a:t>
            </a:r>
            <a:r>
              <a:rPr lang="en-US" dirty="0" smtClean="0"/>
              <a:t>”</a:t>
            </a:r>
          </a:p>
          <a:p>
            <a:pPr marL="0" indent="0">
              <a:buNone/>
            </a:pPr>
            <a:r>
              <a:rPr lang="pt-BR" dirty="0"/>
              <a:t> </a:t>
            </a:r>
            <a:r>
              <a:rPr lang="pt-BR" dirty="0" smtClean="0"/>
              <a:t>            </a:t>
            </a:r>
            <a:r>
              <a:rPr lang="pt-BR" dirty="0"/>
              <a:t>Ralph Waldo Emerson (1803-1882)</a:t>
            </a:r>
            <a:endParaRPr lang="en-US" dirty="0"/>
          </a:p>
        </p:txBody>
      </p:sp>
    </p:spTree>
    <p:extLst>
      <p:ext uri="{BB962C8B-B14F-4D97-AF65-F5344CB8AC3E}">
        <p14:creationId xmlns:p14="http://schemas.microsoft.com/office/powerpoint/2010/main" val="1662951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685800"/>
          </a:xfrm>
        </p:spPr>
        <p:txBody>
          <a:bodyPr>
            <a:normAutofit fontScale="90000"/>
          </a:bodyPr>
          <a:lstStyle/>
          <a:p>
            <a:r>
              <a:rPr lang="en-US" dirty="0" smtClean="0"/>
              <a:t>Nutrient Requirements</a:t>
            </a:r>
            <a:endParaRPr lang="en-US" dirty="0"/>
          </a:p>
        </p:txBody>
      </p:sp>
      <p:sp>
        <p:nvSpPr>
          <p:cNvPr id="3" name="Content Placeholder 2"/>
          <p:cNvSpPr>
            <a:spLocks noGrp="1"/>
          </p:cNvSpPr>
          <p:nvPr>
            <p:ph idx="1"/>
          </p:nvPr>
        </p:nvSpPr>
        <p:spPr>
          <a:xfrm>
            <a:off x="1066800" y="1371600"/>
            <a:ext cx="6777317" cy="4876800"/>
          </a:xfrm>
        </p:spPr>
        <p:txBody>
          <a:bodyPr>
            <a:normAutofit/>
          </a:bodyPr>
          <a:lstStyle/>
          <a:p>
            <a:pPr marL="68580" indent="0">
              <a:buNone/>
            </a:pPr>
            <a:r>
              <a:rPr lang="en-US" dirty="0" smtClean="0"/>
              <a:t>If possible, start with a </a:t>
            </a:r>
            <a:r>
              <a:rPr lang="en-US" dirty="0"/>
              <a:t>S</a:t>
            </a:r>
            <a:r>
              <a:rPr lang="en-US" dirty="0" smtClean="0"/>
              <a:t>oil Test, taken the previous fall.</a:t>
            </a:r>
          </a:p>
          <a:p>
            <a:pPr marL="68580" indent="0">
              <a:buNone/>
            </a:pPr>
            <a:endParaRPr lang="en-US" dirty="0" smtClean="0"/>
          </a:p>
          <a:p>
            <a:pPr marL="68580" indent="0">
              <a:buNone/>
            </a:pPr>
            <a:r>
              <a:rPr lang="en-US" dirty="0" smtClean="0"/>
              <a:t>25-30 Ton/ac can supply most of a corn crops needs. Depends on timing of application and incorporation.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962400"/>
            <a:ext cx="43656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407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685800"/>
          </a:xfrm>
        </p:spPr>
        <p:txBody>
          <a:bodyPr>
            <a:normAutofit fontScale="90000"/>
          </a:bodyPr>
          <a:lstStyle/>
          <a:p>
            <a:r>
              <a:rPr lang="en-US" dirty="0" smtClean="0"/>
              <a:t>Nutrient Requirements</a:t>
            </a:r>
            <a:endParaRPr lang="en-US" dirty="0"/>
          </a:p>
        </p:txBody>
      </p:sp>
      <p:sp>
        <p:nvSpPr>
          <p:cNvPr id="3" name="Content Placeholder 2"/>
          <p:cNvSpPr>
            <a:spLocks noGrp="1"/>
          </p:cNvSpPr>
          <p:nvPr>
            <p:ph idx="1"/>
          </p:nvPr>
        </p:nvSpPr>
        <p:spPr>
          <a:xfrm>
            <a:off x="1066800" y="1371600"/>
            <a:ext cx="6777317" cy="4876800"/>
          </a:xfrm>
        </p:spPr>
        <p:txBody>
          <a:bodyPr>
            <a:normAutofit/>
          </a:bodyPr>
          <a:lstStyle/>
          <a:p>
            <a:pPr marL="68580" indent="0">
              <a:buNone/>
            </a:pPr>
            <a:r>
              <a:rPr lang="en-US" b="1" dirty="0" smtClean="0"/>
              <a:t>CORN NUTRIENT NEEDS in kg/ha </a:t>
            </a:r>
          </a:p>
          <a:p>
            <a:pPr marL="68580" indent="0">
              <a:buNone/>
            </a:pPr>
            <a:r>
              <a:rPr lang="en-US" dirty="0" smtClean="0"/>
              <a:t>Based on a Yield Goal of 10 </a:t>
            </a:r>
            <a:r>
              <a:rPr lang="en-US" dirty="0" err="1" smtClean="0"/>
              <a:t>mt</a:t>
            </a:r>
            <a:r>
              <a:rPr lang="en-US" dirty="0" smtClean="0"/>
              <a:t>/ha.</a:t>
            </a:r>
          </a:p>
          <a:p>
            <a:pPr marL="68580" indent="0">
              <a:buNone/>
            </a:pPr>
            <a:endParaRPr lang="en-US" dirty="0" smtClean="0"/>
          </a:p>
          <a:p>
            <a:pPr marL="68580" indent="0">
              <a:buNone/>
            </a:pPr>
            <a:r>
              <a:rPr lang="en-US" dirty="0" smtClean="0">
                <a:solidFill>
                  <a:schemeClr val="accent1"/>
                </a:solidFill>
              </a:rPr>
              <a:t>Nitrogen 150-180 kg/ha </a:t>
            </a:r>
            <a:r>
              <a:rPr lang="en-US" dirty="0" smtClean="0">
                <a:solidFill>
                  <a:schemeClr val="tx1"/>
                </a:solidFill>
              </a:rPr>
              <a:t>Ideally split applied</a:t>
            </a:r>
            <a:endParaRPr lang="en-US" dirty="0">
              <a:solidFill>
                <a:schemeClr val="tx1"/>
              </a:solidFill>
            </a:endParaRPr>
          </a:p>
          <a:p>
            <a:pPr marL="68580" indent="0">
              <a:buNone/>
            </a:pPr>
            <a:r>
              <a:rPr lang="en-US" dirty="0" smtClean="0">
                <a:solidFill>
                  <a:schemeClr val="accent1"/>
                </a:solidFill>
              </a:rPr>
              <a:t>Phosphorus 22-65 kg/ha </a:t>
            </a:r>
            <a:r>
              <a:rPr lang="en-US" dirty="0" smtClean="0">
                <a:solidFill>
                  <a:schemeClr val="tx1"/>
                </a:solidFill>
              </a:rPr>
              <a:t>on the row</a:t>
            </a:r>
            <a:endParaRPr lang="en-US" dirty="0">
              <a:solidFill>
                <a:schemeClr val="tx1"/>
              </a:solidFill>
            </a:endParaRPr>
          </a:p>
          <a:p>
            <a:pPr marL="68580" indent="0">
              <a:buNone/>
            </a:pPr>
            <a:r>
              <a:rPr lang="en-US" dirty="0" smtClean="0">
                <a:solidFill>
                  <a:schemeClr val="accent1"/>
                </a:solidFill>
              </a:rPr>
              <a:t>Potassium 45-90 kg/ha </a:t>
            </a:r>
            <a:r>
              <a:rPr lang="en-US" dirty="0" smtClean="0">
                <a:solidFill>
                  <a:schemeClr val="tx1"/>
                </a:solidFill>
              </a:rPr>
              <a:t>broadcast</a:t>
            </a:r>
          </a:p>
          <a:p>
            <a:pPr marL="68580" indent="0">
              <a:buNone/>
            </a:pPr>
            <a:endParaRPr lang="en-US" dirty="0">
              <a:solidFill>
                <a:schemeClr val="accent1"/>
              </a:solidFill>
            </a:endParaRPr>
          </a:p>
          <a:p>
            <a:pPr marL="68580" indent="0">
              <a:buNone/>
            </a:pPr>
            <a:r>
              <a:rPr lang="en-US" dirty="0" smtClean="0">
                <a:solidFill>
                  <a:schemeClr val="accent1"/>
                </a:solidFill>
              </a:rPr>
              <a:t>Sulfur and Micro Pack recommended for yield and quality.</a:t>
            </a:r>
            <a:endParaRPr lang="en-US" dirty="0">
              <a:solidFill>
                <a:schemeClr val="accent1"/>
              </a:solidFill>
            </a:endParaRPr>
          </a:p>
        </p:txBody>
      </p:sp>
    </p:spTree>
    <p:extLst>
      <p:ext uri="{BB962C8B-B14F-4D97-AF65-F5344CB8AC3E}">
        <p14:creationId xmlns:p14="http://schemas.microsoft.com/office/powerpoint/2010/main" val="13606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685800"/>
          </a:xfrm>
        </p:spPr>
        <p:txBody>
          <a:bodyPr>
            <a:normAutofit fontScale="90000"/>
          </a:bodyPr>
          <a:lstStyle/>
          <a:p>
            <a:r>
              <a:rPr lang="en-US" dirty="0" smtClean="0"/>
              <a:t>Weed Control</a:t>
            </a:r>
            <a:endParaRPr lang="en-US" dirty="0"/>
          </a:p>
        </p:txBody>
      </p:sp>
      <p:sp>
        <p:nvSpPr>
          <p:cNvPr id="3" name="Content Placeholder 2"/>
          <p:cNvSpPr>
            <a:spLocks noGrp="1"/>
          </p:cNvSpPr>
          <p:nvPr>
            <p:ph idx="1"/>
          </p:nvPr>
        </p:nvSpPr>
        <p:spPr>
          <a:xfrm>
            <a:off x="1066800" y="1371600"/>
            <a:ext cx="6777317" cy="4876800"/>
          </a:xfrm>
        </p:spPr>
        <p:txBody>
          <a:bodyPr>
            <a:normAutofit/>
          </a:bodyPr>
          <a:lstStyle/>
          <a:p>
            <a:pPr marL="68580" indent="0">
              <a:buNone/>
            </a:pPr>
            <a:r>
              <a:rPr lang="en-US" dirty="0" smtClean="0">
                <a:solidFill>
                  <a:schemeClr val="accent1"/>
                </a:solidFill>
              </a:rPr>
              <a:t>Key: Control weeds early, 1-2” tall.</a:t>
            </a:r>
          </a:p>
          <a:p>
            <a:pPr marL="68580" indent="0">
              <a:buNone/>
            </a:pPr>
            <a:r>
              <a:rPr lang="en-US" dirty="0" smtClean="0">
                <a:solidFill>
                  <a:schemeClr val="accent1"/>
                </a:solidFill>
              </a:rPr>
              <a:t>Or smaller. Picture on the left is ready to be sprayed (post emerge), one on the right is too late, yield and moisture is already lost.</a:t>
            </a:r>
          </a:p>
          <a:p>
            <a:pPr marL="68580" indent="0">
              <a:buNone/>
            </a:pPr>
            <a:endParaRPr lang="en-US" dirty="0">
              <a:solidFill>
                <a:schemeClr val="accent1"/>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05200"/>
            <a:ext cx="3650673" cy="275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5200"/>
            <a:ext cx="3733800" cy="275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174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609600"/>
          </a:xfrm>
        </p:spPr>
        <p:txBody>
          <a:bodyPr>
            <a:normAutofit fontScale="90000"/>
          </a:bodyPr>
          <a:lstStyle/>
          <a:p>
            <a:r>
              <a:rPr lang="en-US" dirty="0" smtClean="0"/>
              <a:t>Weed Control</a:t>
            </a:r>
            <a:endParaRPr lang="en-US" dirty="0"/>
          </a:p>
        </p:txBody>
      </p:sp>
      <p:sp>
        <p:nvSpPr>
          <p:cNvPr id="3" name="Content Placeholder 2"/>
          <p:cNvSpPr>
            <a:spLocks noGrp="1"/>
          </p:cNvSpPr>
          <p:nvPr>
            <p:ph idx="1"/>
          </p:nvPr>
        </p:nvSpPr>
        <p:spPr>
          <a:xfrm>
            <a:off x="1043492" y="1143000"/>
            <a:ext cx="6777317" cy="5029200"/>
          </a:xfrm>
        </p:spPr>
        <p:txBody>
          <a:bodyPr>
            <a:normAutofit/>
          </a:bodyPr>
          <a:lstStyle/>
          <a:p>
            <a:pPr marL="68580" indent="0">
              <a:buNone/>
            </a:pPr>
            <a:r>
              <a:rPr lang="en-US" sz="2600" dirty="0" smtClean="0"/>
              <a:t>Mechanical Control, </a:t>
            </a:r>
          </a:p>
          <a:p>
            <a:pPr marL="68580" indent="0">
              <a:buNone/>
            </a:pPr>
            <a:r>
              <a:rPr lang="en-US" sz="2600" dirty="0" smtClean="0"/>
              <a:t>cultivate early and often.</a:t>
            </a:r>
          </a:p>
          <a:p>
            <a:pPr marL="68580" indent="0">
              <a:buNone/>
            </a:pPr>
            <a:r>
              <a:rPr lang="en-US" sz="2600" dirty="0" smtClean="0"/>
              <a:t>Tough to control perennial weeds.</a:t>
            </a:r>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sz="2600" dirty="0" smtClean="0"/>
          </a:p>
          <a:p>
            <a:pPr marL="68580" indent="0">
              <a:buNone/>
            </a:pPr>
            <a:endParaRPr lang="en-US" dirty="0"/>
          </a:p>
          <a:p>
            <a:pPr marL="68580" indent="0">
              <a:buNone/>
            </a:pPr>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667000"/>
            <a:ext cx="46482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31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609600"/>
          </a:xfrm>
        </p:spPr>
        <p:txBody>
          <a:bodyPr>
            <a:normAutofit fontScale="90000"/>
          </a:bodyPr>
          <a:lstStyle/>
          <a:p>
            <a:r>
              <a:rPr lang="en-US" dirty="0" smtClean="0"/>
              <a:t>Weed Control</a:t>
            </a:r>
            <a:endParaRPr lang="en-US" dirty="0"/>
          </a:p>
        </p:txBody>
      </p:sp>
      <p:sp>
        <p:nvSpPr>
          <p:cNvPr id="3" name="Content Placeholder 2"/>
          <p:cNvSpPr>
            <a:spLocks noGrp="1"/>
          </p:cNvSpPr>
          <p:nvPr>
            <p:ph idx="1"/>
          </p:nvPr>
        </p:nvSpPr>
        <p:spPr>
          <a:xfrm>
            <a:off x="1043492" y="1143000"/>
            <a:ext cx="6777317" cy="5029200"/>
          </a:xfrm>
        </p:spPr>
        <p:txBody>
          <a:bodyPr>
            <a:normAutofit/>
          </a:bodyPr>
          <a:lstStyle/>
          <a:p>
            <a:pPr marL="68580" indent="0">
              <a:buNone/>
            </a:pPr>
            <a:r>
              <a:rPr lang="en-US" sz="2600" dirty="0" smtClean="0"/>
              <a:t> </a:t>
            </a:r>
            <a:r>
              <a:rPr lang="en-US" sz="2600" dirty="0" err="1" smtClean="0"/>
              <a:t>Interseeding</a:t>
            </a:r>
            <a:r>
              <a:rPr lang="en-US" sz="2600" dirty="0" smtClean="0"/>
              <a:t> cover crop is now being used on a limited basis in the US.</a:t>
            </a:r>
          </a:p>
          <a:p>
            <a:pPr marL="68580" indent="0">
              <a:buNone/>
            </a:pPr>
            <a:endParaRPr lang="en-US" dirty="0"/>
          </a:p>
          <a:p>
            <a:pPr marL="68580" indent="0">
              <a:buNone/>
            </a:pPr>
            <a:r>
              <a:rPr lang="en-US" dirty="0" smtClean="0"/>
              <a:t>Late season moisture is key for this to work.</a:t>
            </a:r>
            <a:endParaRPr lang="en-US" dirty="0"/>
          </a:p>
          <a:p>
            <a:pPr marL="68580" indent="0">
              <a:buNone/>
            </a:pP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00525"/>
            <a:ext cx="35052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00525"/>
            <a:ext cx="38100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16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609600"/>
          </a:xfrm>
        </p:spPr>
        <p:txBody>
          <a:bodyPr>
            <a:normAutofit fontScale="90000"/>
          </a:bodyPr>
          <a:lstStyle/>
          <a:p>
            <a:r>
              <a:rPr lang="en-US" dirty="0" smtClean="0"/>
              <a:t>Weed Control</a:t>
            </a:r>
            <a:endParaRPr lang="en-US" dirty="0"/>
          </a:p>
        </p:txBody>
      </p:sp>
      <p:sp>
        <p:nvSpPr>
          <p:cNvPr id="3" name="Content Placeholder 2"/>
          <p:cNvSpPr>
            <a:spLocks noGrp="1"/>
          </p:cNvSpPr>
          <p:nvPr>
            <p:ph idx="1"/>
          </p:nvPr>
        </p:nvSpPr>
        <p:spPr>
          <a:xfrm>
            <a:off x="1043492" y="1143000"/>
            <a:ext cx="6777317" cy="5029200"/>
          </a:xfrm>
        </p:spPr>
        <p:txBody>
          <a:bodyPr>
            <a:normAutofit/>
          </a:bodyPr>
          <a:lstStyle/>
          <a:p>
            <a:pPr marL="68580" indent="0">
              <a:buNone/>
            </a:pPr>
            <a:r>
              <a:rPr lang="en-US" sz="2600" dirty="0" smtClean="0"/>
              <a:t>Prevent with crop rotation, cover crops and not allowing weeds to produce seeds</a:t>
            </a:r>
          </a:p>
          <a:p>
            <a:pPr marL="68580" indent="0">
              <a:buNone/>
            </a:pPr>
            <a:endParaRPr lang="en-US" sz="2600" dirty="0" smtClean="0"/>
          </a:p>
          <a:p>
            <a:pPr marL="68580" indent="0">
              <a:buNone/>
            </a:pPr>
            <a:r>
              <a:rPr lang="en-US" sz="2600" dirty="0" smtClean="0"/>
              <a:t>Forage Radish, Buckwheat and others can suppress weeds if thick stands are planted the fall/summer prior to planting corn.  (for example, after wheat)</a:t>
            </a:r>
          </a:p>
          <a:p>
            <a:pPr marL="68580" indent="0">
              <a:buNone/>
            </a:pPr>
            <a:endParaRPr lang="en-US" dirty="0"/>
          </a:p>
          <a:p>
            <a:pPr marL="68580" indent="0">
              <a:buNone/>
            </a:pPr>
            <a:endParaRPr lang="en-US"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1037"/>
            <a:ext cx="2057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76800"/>
            <a:ext cx="35052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88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762000"/>
          </a:xfrm>
        </p:spPr>
        <p:txBody>
          <a:bodyPr/>
          <a:lstStyle/>
          <a:p>
            <a:r>
              <a:rPr lang="en-US" dirty="0" smtClean="0"/>
              <a:t>Weed Control</a:t>
            </a:r>
            <a:endParaRPr lang="en-US" dirty="0"/>
          </a:p>
        </p:txBody>
      </p:sp>
      <p:sp>
        <p:nvSpPr>
          <p:cNvPr id="3" name="Content Placeholder 2"/>
          <p:cNvSpPr>
            <a:spLocks noGrp="1"/>
          </p:cNvSpPr>
          <p:nvPr>
            <p:ph idx="1"/>
          </p:nvPr>
        </p:nvSpPr>
        <p:spPr>
          <a:xfrm>
            <a:off x="1043492" y="1371600"/>
            <a:ext cx="6777317" cy="4461029"/>
          </a:xfrm>
        </p:spPr>
        <p:txBody>
          <a:bodyPr>
            <a:normAutofit/>
          </a:bodyPr>
          <a:lstStyle/>
          <a:p>
            <a:pPr marL="68580" indent="0">
              <a:buNone/>
            </a:pPr>
            <a:r>
              <a:rPr lang="en-US" dirty="0" smtClean="0"/>
              <a:t>Chemical Control: Timing is key</a:t>
            </a:r>
          </a:p>
          <a:p>
            <a:pPr marL="68580" indent="0">
              <a:buNone/>
            </a:pPr>
            <a:endParaRPr lang="en-US" dirty="0"/>
          </a:p>
          <a:p>
            <a:pPr marL="68580" indent="0">
              <a:buNone/>
            </a:pPr>
            <a:r>
              <a:rPr lang="en-US" dirty="0" smtClean="0"/>
              <a:t>Glyphosate, weeds must be emerged.</a:t>
            </a:r>
          </a:p>
          <a:p>
            <a:pPr marL="68580" indent="0">
              <a:buNone/>
            </a:pPr>
            <a:r>
              <a:rPr lang="en-US" dirty="0" smtClean="0"/>
              <a:t>1-2” in height.</a:t>
            </a:r>
          </a:p>
          <a:p>
            <a:pPr marL="68580" indent="0">
              <a:buNone/>
            </a:pPr>
            <a:endParaRPr lang="en-US" dirty="0" smtClean="0"/>
          </a:p>
          <a:p>
            <a:pPr marL="68580" indent="0">
              <a:buNone/>
            </a:pPr>
            <a:r>
              <a:rPr lang="en-US" dirty="0" smtClean="0"/>
              <a:t>Atrazine/</a:t>
            </a:r>
            <a:r>
              <a:rPr lang="en-US" dirty="0" err="1" smtClean="0"/>
              <a:t>Acetochlor</a:t>
            </a:r>
            <a:r>
              <a:rPr lang="en-US" dirty="0" smtClean="0"/>
              <a:t> etc… apply prior to </a:t>
            </a:r>
          </a:p>
          <a:p>
            <a:pPr marL="68580" indent="0">
              <a:buNone/>
            </a:pPr>
            <a:r>
              <a:rPr lang="en-US" dirty="0" smtClean="0"/>
              <a:t>weed emergence. Adequate soil prep.</a:t>
            </a:r>
          </a:p>
          <a:p>
            <a:pPr marL="68580" indent="0">
              <a:buNone/>
            </a:pPr>
            <a:endParaRPr lang="en-US" dirty="0"/>
          </a:p>
          <a:p>
            <a:pPr marL="68580" indent="0">
              <a:buNone/>
            </a:pPr>
            <a:r>
              <a:rPr lang="en-US" dirty="0" smtClean="0"/>
              <a:t>Follow label and use protective clothing.</a:t>
            </a:r>
          </a:p>
        </p:txBody>
      </p:sp>
    </p:spTree>
    <p:extLst>
      <p:ext uri="{BB962C8B-B14F-4D97-AF65-F5344CB8AC3E}">
        <p14:creationId xmlns:p14="http://schemas.microsoft.com/office/powerpoint/2010/main" val="306676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762000"/>
            <a:ext cx="8035925"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69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a:xfrm>
            <a:off x="1043493" y="2323652"/>
            <a:ext cx="4061908" cy="3508977"/>
          </a:xfrm>
        </p:spPr>
        <p:txBody>
          <a:bodyPr>
            <a:normAutofit lnSpcReduction="10000"/>
          </a:bodyPr>
          <a:lstStyle/>
          <a:p>
            <a:pPr marL="0" indent="0">
              <a:buNone/>
            </a:pPr>
            <a:r>
              <a:rPr lang="en-US" b="1" dirty="0" smtClean="0"/>
              <a:t>1. Variety Selection</a:t>
            </a:r>
          </a:p>
          <a:p>
            <a:pPr marL="0" indent="0">
              <a:buNone/>
            </a:pPr>
            <a:r>
              <a:rPr lang="en-US" sz="2200" dirty="0" smtClean="0"/>
              <a:t>Maturity and Traits</a:t>
            </a:r>
          </a:p>
          <a:p>
            <a:pPr marL="0" indent="0">
              <a:buNone/>
            </a:pPr>
            <a:r>
              <a:rPr lang="en-US" b="1" dirty="0" smtClean="0"/>
              <a:t>2. Planting </a:t>
            </a:r>
          </a:p>
          <a:p>
            <a:pPr marL="0" indent="0">
              <a:buNone/>
            </a:pPr>
            <a:r>
              <a:rPr lang="en-US" sz="2200" dirty="0" smtClean="0"/>
              <a:t>Soil Conditions</a:t>
            </a:r>
          </a:p>
          <a:p>
            <a:pPr marL="0" indent="0">
              <a:buNone/>
            </a:pPr>
            <a:r>
              <a:rPr lang="en-US" sz="2200" dirty="0" smtClean="0"/>
              <a:t>Timing and Depth</a:t>
            </a:r>
          </a:p>
          <a:p>
            <a:pPr marL="0" indent="0">
              <a:buNone/>
            </a:pPr>
            <a:r>
              <a:rPr lang="en-US" b="1" dirty="0" smtClean="0"/>
              <a:t>3. Nutrient Requirements</a:t>
            </a:r>
          </a:p>
          <a:p>
            <a:pPr marL="0" indent="0">
              <a:buNone/>
            </a:pPr>
            <a:r>
              <a:rPr lang="en-US" sz="2200" dirty="0" smtClean="0"/>
              <a:t>Pre/Post Plant</a:t>
            </a:r>
          </a:p>
          <a:p>
            <a:pPr marL="0" indent="0">
              <a:buNone/>
            </a:pPr>
            <a:r>
              <a:rPr lang="en-US" b="1" dirty="0" smtClean="0"/>
              <a:t>4. Pest Control</a:t>
            </a:r>
          </a:p>
          <a:p>
            <a:pPr marL="0" indent="0">
              <a:buNone/>
            </a:pPr>
            <a:r>
              <a:rPr lang="en-US" sz="2000" dirty="0" smtClean="0"/>
              <a:t>Weeds</a:t>
            </a:r>
          </a:p>
        </p:txBody>
      </p:sp>
      <p:sp>
        <p:nvSpPr>
          <p:cNvPr id="6" name="AutoShape 2" descr="Monsanto’s GM Drought Tolerant Cor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Monsanto’s GM Drought Tolerant Corn"/>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838200"/>
            <a:ext cx="3561021"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28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762000"/>
          </a:xfrm>
        </p:spPr>
        <p:txBody>
          <a:bodyPr>
            <a:normAutofit/>
          </a:bodyPr>
          <a:lstStyle/>
          <a:p>
            <a:r>
              <a:rPr lang="en-US" sz="3200" dirty="0" smtClean="0"/>
              <a:t>Variety Selection…Zones 5 and 6</a:t>
            </a:r>
            <a:endParaRPr lang="en-US" sz="3200" dirty="0"/>
          </a:p>
        </p:txBody>
      </p:sp>
      <p:pic>
        <p:nvPicPr>
          <p:cNvPr id="1026" name="Picture 2" descr="C:\Users\Leland Miller\Pictures\zon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US" sz="3200" dirty="0" smtClean="0"/>
              <a:t>Variety Selection… Day Length</a:t>
            </a:r>
            <a:endParaRPr lang="en-US" sz="3200" dirty="0"/>
          </a:p>
        </p:txBody>
      </p:sp>
      <p:sp>
        <p:nvSpPr>
          <p:cNvPr id="3" name="Content Placeholder 2"/>
          <p:cNvSpPr>
            <a:spLocks noGrp="1"/>
          </p:cNvSpPr>
          <p:nvPr>
            <p:ph idx="1"/>
          </p:nvPr>
        </p:nvSpPr>
        <p:spPr>
          <a:xfrm>
            <a:off x="1043493" y="2323652"/>
            <a:ext cx="4138108" cy="3508977"/>
          </a:xfrm>
        </p:spPr>
        <p:txBody>
          <a:bodyPr>
            <a:normAutofit lnSpcReduction="10000"/>
          </a:bodyPr>
          <a:lstStyle/>
          <a:p>
            <a:pPr marL="0" indent="0">
              <a:buNone/>
            </a:pPr>
            <a:r>
              <a:rPr lang="en-US" dirty="0" smtClean="0"/>
              <a:t>Ideal Maturity (grain use):</a:t>
            </a:r>
          </a:p>
          <a:p>
            <a:pPr marL="0" indent="0">
              <a:buNone/>
            </a:pPr>
            <a:r>
              <a:rPr lang="en-US" dirty="0" smtClean="0"/>
              <a:t>Zone 5 100 day +/-</a:t>
            </a:r>
          </a:p>
          <a:p>
            <a:pPr marL="0" indent="0">
              <a:buNone/>
            </a:pPr>
            <a:r>
              <a:rPr lang="en-US" dirty="0" smtClean="0"/>
              <a:t>Zone 6 105 day +/-</a:t>
            </a:r>
          </a:p>
          <a:p>
            <a:pPr marL="0" indent="0">
              <a:buNone/>
            </a:pPr>
            <a:endParaRPr lang="en-US" dirty="0" smtClean="0"/>
          </a:p>
          <a:p>
            <a:pPr marL="0" indent="0">
              <a:buNone/>
            </a:pPr>
            <a:r>
              <a:rPr lang="en-US" dirty="0" smtClean="0"/>
              <a:t>For Silage, add 3-5 days.</a:t>
            </a:r>
          </a:p>
          <a:p>
            <a:pPr marL="0" indent="0">
              <a:buNone/>
            </a:pPr>
            <a:endParaRPr lang="en-US" dirty="0" smtClean="0"/>
          </a:p>
          <a:p>
            <a:pPr marL="0" indent="0">
              <a:buNone/>
            </a:pPr>
            <a:r>
              <a:rPr lang="en-US" sz="1700" dirty="0" smtClean="0"/>
              <a:t>Important consideration, select a shorter season corn allowing for </a:t>
            </a:r>
          </a:p>
          <a:p>
            <a:pPr marL="0" indent="0">
              <a:buNone/>
            </a:pPr>
            <a:r>
              <a:rPr lang="en-US" sz="1700" dirty="0" smtClean="0"/>
              <a:t>early cover crop establishment.</a:t>
            </a:r>
            <a:endParaRPr lang="en-US" sz="1700" dirty="0"/>
          </a:p>
        </p:txBody>
      </p:sp>
      <p:sp>
        <p:nvSpPr>
          <p:cNvPr id="4" name="AutoShape 2" descr="Corn Planting in U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200400"/>
            <a:ext cx="3810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1307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14500"/>
            <a:ext cx="61214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1143000"/>
            <a:ext cx="5410200" cy="461665"/>
          </a:xfrm>
          <a:prstGeom prst="rect">
            <a:avLst/>
          </a:prstGeom>
          <a:noFill/>
        </p:spPr>
        <p:txBody>
          <a:bodyPr wrap="square" rtlCol="0">
            <a:spAutoFit/>
          </a:bodyPr>
          <a:lstStyle/>
          <a:p>
            <a:r>
              <a:rPr lang="en-US" sz="2400" b="1" dirty="0" smtClean="0"/>
              <a:t>Lots of Traits, which is needed?</a:t>
            </a:r>
            <a:endParaRPr lang="en-US" sz="2400" b="1" dirty="0"/>
          </a:p>
        </p:txBody>
      </p:sp>
    </p:spTree>
    <p:extLst>
      <p:ext uri="{BB962C8B-B14F-4D97-AF65-F5344CB8AC3E}">
        <p14:creationId xmlns:p14="http://schemas.microsoft.com/office/powerpoint/2010/main" val="10403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r>
              <a:rPr lang="en-US" sz="3200" dirty="0" smtClean="0"/>
              <a:t>Variety Selection… Traits, Insect</a:t>
            </a:r>
            <a:endParaRPr lang="en-US" sz="3200" dirty="0"/>
          </a:p>
        </p:txBody>
      </p:sp>
      <p:sp>
        <p:nvSpPr>
          <p:cNvPr id="3" name="Content Placeholder 2"/>
          <p:cNvSpPr>
            <a:spLocks noGrp="1"/>
          </p:cNvSpPr>
          <p:nvPr>
            <p:ph idx="1"/>
          </p:nvPr>
        </p:nvSpPr>
        <p:spPr>
          <a:xfrm>
            <a:off x="1043492" y="1828800"/>
            <a:ext cx="6777317" cy="4495800"/>
          </a:xfrm>
          <a:ln>
            <a:solidFill>
              <a:schemeClr val="accent1"/>
            </a:solidFill>
          </a:ln>
        </p:spPr>
        <p:txBody>
          <a:bodyPr>
            <a:normAutofit lnSpcReduction="10000"/>
          </a:bodyPr>
          <a:lstStyle/>
          <a:p>
            <a:pPr marL="68580" indent="0">
              <a:buNone/>
            </a:pPr>
            <a:r>
              <a:rPr lang="en-US" dirty="0" smtClean="0"/>
              <a:t>Determine economic threshold by scouting or by experience.</a:t>
            </a:r>
            <a:endParaRPr lang="en-US" dirty="0"/>
          </a:p>
          <a:p>
            <a:pPr marL="68580" indent="0">
              <a:buNone/>
            </a:pPr>
            <a:r>
              <a:rPr lang="en-US" sz="2000" dirty="0" smtClean="0">
                <a:solidFill>
                  <a:schemeClr val="accent1"/>
                </a:solidFill>
              </a:rPr>
              <a:t>Is the trait warranted?</a:t>
            </a:r>
            <a:endParaRPr lang="en-US" sz="2000" dirty="0"/>
          </a:p>
          <a:p>
            <a:pPr marL="68580" indent="0">
              <a:buNone/>
            </a:pPr>
            <a:endParaRPr lang="en-US" dirty="0"/>
          </a:p>
          <a:p>
            <a:pPr marL="68580" indent="0">
              <a:buNone/>
            </a:pPr>
            <a:r>
              <a:rPr lang="en-US" dirty="0" smtClean="0"/>
              <a:t>Primarily needed for continuous corn hectares:</a:t>
            </a:r>
          </a:p>
          <a:p>
            <a:pPr marL="68580" indent="0">
              <a:buNone/>
            </a:pPr>
            <a:r>
              <a:rPr lang="en-US" sz="2000" dirty="0" smtClean="0">
                <a:solidFill>
                  <a:schemeClr val="accent1"/>
                </a:solidFill>
              </a:rPr>
              <a:t>Corn Rootworm</a:t>
            </a:r>
            <a:endParaRPr lang="en-US" dirty="0" smtClean="0"/>
          </a:p>
          <a:p>
            <a:pPr marL="68580" indent="0">
              <a:buNone/>
            </a:pPr>
            <a:endParaRPr lang="en-US" dirty="0"/>
          </a:p>
          <a:p>
            <a:pPr marL="68580" indent="0">
              <a:buNone/>
            </a:pPr>
            <a:r>
              <a:rPr lang="en-US" dirty="0" smtClean="0"/>
              <a:t>First year Corn and areas where a high percentage of corn grown year after year.</a:t>
            </a:r>
          </a:p>
          <a:p>
            <a:pPr marL="68580" indent="0">
              <a:buNone/>
            </a:pPr>
            <a:r>
              <a:rPr lang="en-US" sz="2000" dirty="0" smtClean="0">
                <a:solidFill>
                  <a:schemeClr val="accent1"/>
                </a:solidFill>
              </a:rPr>
              <a:t>Black cutworm, Corn Borer, Fall Armyworm,</a:t>
            </a:r>
          </a:p>
          <a:p>
            <a:pPr marL="68580" indent="0">
              <a:buNone/>
            </a:pPr>
            <a:r>
              <a:rPr lang="en-US" sz="2000" dirty="0" smtClean="0">
                <a:solidFill>
                  <a:schemeClr val="accent1"/>
                </a:solidFill>
              </a:rPr>
              <a:t>Corn earworm.</a:t>
            </a:r>
          </a:p>
          <a:p>
            <a:pPr marL="68580" indent="0">
              <a:buNone/>
            </a:pPr>
            <a:endParaRPr lang="en-US" dirty="0" smtClean="0"/>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0321707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n-US" sz="3200" dirty="0" smtClean="0"/>
              <a:t>Variety Selection… Traits, Herbicide</a:t>
            </a:r>
            <a:endParaRPr lang="en-US" sz="3200" dirty="0"/>
          </a:p>
        </p:txBody>
      </p:sp>
      <p:sp>
        <p:nvSpPr>
          <p:cNvPr id="3" name="Content Placeholder 2"/>
          <p:cNvSpPr>
            <a:spLocks noGrp="1"/>
          </p:cNvSpPr>
          <p:nvPr>
            <p:ph idx="1"/>
          </p:nvPr>
        </p:nvSpPr>
        <p:spPr>
          <a:xfrm>
            <a:off x="1043492" y="1828800"/>
            <a:ext cx="6777317" cy="4495800"/>
          </a:xfrm>
          <a:ln>
            <a:solidFill>
              <a:schemeClr val="accent1"/>
            </a:solidFill>
          </a:ln>
        </p:spPr>
        <p:txBody>
          <a:bodyPr>
            <a:normAutofit/>
          </a:bodyPr>
          <a:lstStyle/>
          <a:p>
            <a:pPr marL="68580" indent="0">
              <a:buNone/>
            </a:pPr>
            <a:r>
              <a:rPr lang="en-US" dirty="0" smtClean="0"/>
              <a:t>Glyphosate …(Round-up Ready)</a:t>
            </a:r>
            <a:endParaRPr lang="en-US" dirty="0"/>
          </a:p>
          <a:p>
            <a:pPr marL="68580" indent="0">
              <a:buNone/>
            </a:pPr>
            <a:r>
              <a:rPr lang="en-US" sz="2000" dirty="0" smtClean="0">
                <a:solidFill>
                  <a:schemeClr val="accent1"/>
                </a:solidFill>
              </a:rPr>
              <a:t>Makes weed control much simpler and sure</a:t>
            </a:r>
            <a:endParaRPr lang="en-US" sz="2000" dirty="0"/>
          </a:p>
          <a:p>
            <a:pPr marL="68580" indent="0">
              <a:buNone/>
            </a:pPr>
            <a:endParaRPr lang="en-US" dirty="0"/>
          </a:p>
          <a:p>
            <a:pPr marL="0" marR="0" indent="0">
              <a:spcBef>
                <a:spcPts val="0"/>
              </a:spcBef>
              <a:spcAft>
                <a:spcPts val="0"/>
              </a:spcAft>
              <a:buNone/>
            </a:pPr>
            <a:endParaRPr lang="en-US" dirty="0">
              <a:solidFill>
                <a:srgbClr val="DD4B39"/>
              </a:solidFill>
            </a:endParaRPr>
          </a:p>
          <a:p>
            <a:pPr marL="68580" indent="0">
              <a:buNone/>
            </a:pPr>
            <a:endParaRPr lang="en-US" dirty="0"/>
          </a:p>
        </p:txBody>
      </p:sp>
      <p:pic>
        <p:nvPicPr>
          <p:cNvPr id="4098" name="Picture 2" descr="C:\Users\Leland Miller\Pictures\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667000"/>
            <a:ext cx="47244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81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990600"/>
          </a:xfrm>
        </p:spPr>
        <p:txBody>
          <a:bodyPr>
            <a:normAutofit/>
          </a:bodyPr>
          <a:lstStyle/>
          <a:p>
            <a:r>
              <a:rPr lang="en-US" sz="3200" dirty="0" smtClean="0"/>
              <a:t>Variety Selection… Traits </a:t>
            </a:r>
            <a:br>
              <a:rPr lang="en-US" sz="3200" dirty="0" smtClean="0"/>
            </a:br>
            <a:r>
              <a:rPr lang="en-US" sz="2200" dirty="0" smtClean="0"/>
              <a:t>Silage vs Grain</a:t>
            </a:r>
            <a:endParaRPr lang="en-US" sz="2200" dirty="0"/>
          </a:p>
        </p:txBody>
      </p:sp>
      <p:sp>
        <p:nvSpPr>
          <p:cNvPr id="3" name="Content Placeholder 2"/>
          <p:cNvSpPr>
            <a:spLocks noGrp="1"/>
          </p:cNvSpPr>
          <p:nvPr>
            <p:ph idx="1"/>
          </p:nvPr>
        </p:nvSpPr>
        <p:spPr>
          <a:xfrm>
            <a:off x="1043492" y="1828800"/>
            <a:ext cx="6777317" cy="4495800"/>
          </a:xfrm>
          <a:ln>
            <a:solidFill>
              <a:schemeClr val="accent1"/>
            </a:solidFill>
          </a:ln>
        </p:spPr>
        <p:txBody>
          <a:bodyPr>
            <a:normAutofit lnSpcReduction="10000"/>
          </a:bodyPr>
          <a:lstStyle/>
          <a:p>
            <a:pPr marL="68580" indent="0">
              <a:buNone/>
            </a:pPr>
            <a:r>
              <a:rPr lang="en-US" dirty="0" smtClean="0"/>
              <a:t>Silage</a:t>
            </a:r>
            <a:endParaRPr lang="en-US" sz="2000" dirty="0" smtClean="0">
              <a:solidFill>
                <a:schemeClr val="accent1"/>
              </a:solidFill>
            </a:endParaRPr>
          </a:p>
          <a:p>
            <a:pPr marL="68580" indent="0">
              <a:buNone/>
            </a:pPr>
            <a:r>
              <a:rPr lang="en-US" sz="2000" dirty="0" smtClean="0">
                <a:solidFill>
                  <a:schemeClr val="accent1"/>
                </a:solidFill>
              </a:rPr>
              <a:t>Whole Plant digestibility</a:t>
            </a:r>
          </a:p>
          <a:p>
            <a:pPr marL="68580" indent="0">
              <a:buNone/>
            </a:pPr>
            <a:r>
              <a:rPr lang="en-US" sz="2000" dirty="0" smtClean="0">
                <a:solidFill>
                  <a:schemeClr val="accent1"/>
                </a:solidFill>
              </a:rPr>
              <a:t>Soft Kernel</a:t>
            </a:r>
          </a:p>
          <a:p>
            <a:pPr marL="68580" indent="0">
              <a:buNone/>
            </a:pPr>
            <a:r>
              <a:rPr lang="en-US" sz="2000" dirty="0" smtClean="0">
                <a:solidFill>
                  <a:schemeClr val="accent1"/>
                </a:solidFill>
              </a:rPr>
              <a:t>Low Lignin</a:t>
            </a:r>
            <a:endParaRPr lang="en-US" sz="2000" dirty="0"/>
          </a:p>
          <a:p>
            <a:pPr marL="68580" indent="0">
              <a:buNone/>
            </a:pPr>
            <a:endParaRPr lang="en-US" dirty="0"/>
          </a:p>
          <a:p>
            <a:pPr marL="68580" indent="0">
              <a:buNone/>
            </a:pPr>
            <a:r>
              <a:rPr lang="en-US" dirty="0" smtClean="0"/>
              <a:t>Grain</a:t>
            </a:r>
          </a:p>
          <a:p>
            <a:pPr marL="68580" indent="0">
              <a:buNone/>
            </a:pPr>
            <a:r>
              <a:rPr lang="en-US" sz="2000" dirty="0">
                <a:solidFill>
                  <a:schemeClr val="accent1"/>
                </a:solidFill>
              </a:rPr>
              <a:t>Yield</a:t>
            </a:r>
          </a:p>
          <a:p>
            <a:pPr marL="68580" indent="0">
              <a:buNone/>
            </a:pPr>
            <a:r>
              <a:rPr lang="en-US" sz="2000" dirty="0" smtClean="0">
                <a:solidFill>
                  <a:schemeClr val="accent1"/>
                </a:solidFill>
              </a:rPr>
              <a:t>Test weight</a:t>
            </a:r>
          </a:p>
          <a:p>
            <a:pPr marL="68580" indent="0">
              <a:buNone/>
            </a:pPr>
            <a:r>
              <a:rPr lang="en-US" sz="2000" dirty="0" err="1" smtClean="0">
                <a:solidFill>
                  <a:schemeClr val="accent1"/>
                </a:solidFill>
              </a:rPr>
              <a:t>Standability</a:t>
            </a:r>
            <a:endParaRPr lang="en-US" dirty="0" smtClean="0"/>
          </a:p>
          <a:p>
            <a:pPr marL="68580" indent="0">
              <a:buNone/>
            </a:pPr>
            <a:endParaRPr lang="en-US" dirty="0"/>
          </a:p>
          <a:p>
            <a:pPr marL="68580" indent="0">
              <a:buNone/>
            </a:pPr>
            <a:r>
              <a:rPr lang="en-US" dirty="0" smtClean="0"/>
              <a:t>Dual Purpose</a:t>
            </a:r>
          </a:p>
          <a:p>
            <a:pPr marL="68580" indent="0">
              <a:buNone/>
            </a:pPr>
            <a:r>
              <a:rPr lang="en-US" sz="2000" dirty="0" smtClean="0">
                <a:solidFill>
                  <a:schemeClr val="accent1"/>
                </a:solidFill>
              </a:rPr>
              <a:t>Grain variety with better silage attributes.</a:t>
            </a:r>
          </a:p>
          <a:p>
            <a:pPr marL="68580" indent="0">
              <a:buNone/>
            </a:pPr>
            <a:endParaRPr lang="en-US" dirty="0" smtClean="0"/>
          </a:p>
          <a:p>
            <a:pPr marL="68580" indent="0">
              <a:buNone/>
            </a:pPr>
            <a:endParaRPr lang="en-US" dirty="0"/>
          </a:p>
          <a:p>
            <a:pPr marL="68580" indent="0">
              <a:buNone/>
            </a:pP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86000"/>
            <a:ext cx="32099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https://encrypted-tbn2.gstatic.com/images?q=tbn:ANd9GcSsiyKcRexIFsXSwx_Qz7_iYlAdti-oqJGUA_zvKMv3JB2oCEX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85018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706</TotalTime>
  <Words>841</Words>
  <Application>Microsoft Macintosh PowerPoint</Application>
  <PresentationFormat>On-screen Show (4:3)</PresentationFormat>
  <Paragraphs>155</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Growing Corn</vt:lpstr>
      <vt:lpstr>The Most Important Thing You Need to Learn at This Seminar!</vt:lpstr>
      <vt:lpstr>Summary</vt:lpstr>
      <vt:lpstr>Variety Selection…Zones 5 and 6</vt:lpstr>
      <vt:lpstr>Variety Selection… Day Length</vt:lpstr>
      <vt:lpstr>PowerPoint Presentation</vt:lpstr>
      <vt:lpstr>Variety Selection… Traits, Insect</vt:lpstr>
      <vt:lpstr>Variety Selection… Traits, Herbicide</vt:lpstr>
      <vt:lpstr>Variety Selection… Traits  Silage vs Grain</vt:lpstr>
      <vt:lpstr>Variety Selection… Offensive/Defensive</vt:lpstr>
      <vt:lpstr>Variety Selection…Other Considerations</vt:lpstr>
      <vt:lpstr>Variety Selection…Other Considerations</vt:lpstr>
      <vt:lpstr>PowerPoint Presentation</vt:lpstr>
      <vt:lpstr>Planting Considerations</vt:lpstr>
      <vt:lpstr>Nodal root development and planting depth</vt:lpstr>
      <vt:lpstr>Planting Thoughts</vt:lpstr>
      <vt:lpstr>   Take no short cuts with the corn planter. Get it tuned and ready well before planting time.  There may only be 8 or 10 days all year that are ideal for planting, make sure you are ready on every one of those days. </vt:lpstr>
      <vt:lpstr>PowerPoint Presentation</vt:lpstr>
      <vt:lpstr>Nutrient Requirements</vt:lpstr>
      <vt:lpstr>Nutrient Requirements</vt:lpstr>
      <vt:lpstr>Nutrient Requirements</vt:lpstr>
      <vt:lpstr>Weed Control</vt:lpstr>
      <vt:lpstr>Weed Control</vt:lpstr>
      <vt:lpstr>Weed Control</vt:lpstr>
      <vt:lpstr>Weed Control</vt:lpstr>
      <vt:lpstr>Weed Control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Corn</dc:title>
  <dc:creator>Leland Miller</dc:creator>
  <cp:lastModifiedBy>Leslie Yoder</cp:lastModifiedBy>
  <cp:revision>43</cp:revision>
  <dcterms:created xsi:type="dcterms:W3CDTF">2015-01-14T21:03:44Z</dcterms:created>
  <dcterms:modified xsi:type="dcterms:W3CDTF">2015-02-23T08:41:18Z</dcterms:modified>
</cp:coreProperties>
</file>